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4"/>
  </p:notesMasterIdLst>
  <p:sldIdLst>
    <p:sldId id="256" r:id="rId2"/>
    <p:sldId id="281" r:id="rId3"/>
    <p:sldId id="284" r:id="rId4"/>
    <p:sldId id="291" r:id="rId5"/>
    <p:sldId id="292" r:id="rId6"/>
    <p:sldId id="293" r:id="rId7"/>
    <p:sldId id="294" r:id="rId8"/>
    <p:sldId id="295" r:id="rId9"/>
    <p:sldId id="880" r:id="rId10"/>
    <p:sldId id="290" r:id="rId11"/>
    <p:sldId id="879" r:id="rId12"/>
    <p:sldId id="286" r:id="rId13"/>
  </p:sldIdLst>
  <p:sldSz cx="12192000" cy="6858000"/>
  <p:notesSz cx="6858000" cy="9144000"/>
  <p:embeddedFontLst>
    <p:embeddedFont>
      <p:font typeface="Batang" panose="02030600000101010101" pitchFamily="18" charset="-127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Condensed" panose="02000000000000000000" pitchFamily="2" charset="0"/>
      <p:regular r:id="rId20"/>
      <p:bold r:id="rId21"/>
      <p:italic r:id="rId22"/>
      <p:boldItalic r:id="rId23"/>
    </p:embeddedFont>
    <p:embeddedFont>
      <p:font typeface="Roboto Slab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C39"/>
    <a:srgbClr val="701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46AD5B-5327-48B5-8234-595D45B43E32}">
  <a:tblStyle styleId="{8246AD5B-5327-48B5-8234-595D45B43E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5218" autoAdjust="0"/>
  </p:normalViewPr>
  <p:slideViewPr>
    <p:cSldViewPr snapToGrid="0">
      <p:cViewPr varScale="1">
        <p:scale>
          <a:sx n="56" d="100"/>
          <a:sy n="56" d="100"/>
        </p:scale>
        <p:origin x="898" y="53"/>
      </p:cViewPr>
      <p:guideLst/>
    </p:cSldViewPr>
  </p:slideViewPr>
  <p:outlineViewPr>
    <p:cViewPr>
      <p:scale>
        <a:sx n="33" d="100"/>
        <a:sy n="33" d="100"/>
      </p:scale>
      <p:origin x="0" y="-12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73985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56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75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24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Slab"/>
              <a:buNone/>
              <a:defRPr sz="37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Roboto Slab"/>
              <a:buNone/>
              <a:defRPr sz="160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Roboto Slab"/>
              <a:buNone/>
              <a:defRPr sz="160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 and body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6173A"/>
              </a:buClr>
              <a:buSzPts val="3700"/>
              <a:buNone/>
              <a:defRPr>
                <a:solidFill>
                  <a:srgbClr val="36173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1313"/>
              </a:buClr>
              <a:buSzPts val="3700"/>
              <a:buNone/>
              <a:defRPr>
                <a:solidFill>
                  <a:srgbClr val="12131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1313"/>
              </a:buClr>
              <a:buSzPts val="3700"/>
              <a:buNone/>
              <a:defRPr>
                <a:solidFill>
                  <a:srgbClr val="12131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1313"/>
              </a:buClr>
              <a:buSzPts val="3700"/>
              <a:buNone/>
              <a:defRPr>
                <a:solidFill>
                  <a:srgbClr val="12131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1313"/>
              </a:buClr>
              <a:buSzPts val="3700"/>
              <a:buNone/>
              <a:defRPr>
                <a:solidFill>
                  <a:srgbClr val="12131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1313"/>
              </a:buClr>
              <a:buSzPts val="3700"/>
              <a:buNone/>
              <a:defRPr>
                <a:solidFill>
                  <a:srgbClr val="12131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1313"/>
              </a:buClr>
              <a:buSzPts val="3700"/>
              <a:buNone/>
              <a:defRPr>
                <a:solidFill>
                  <a:srgbClr val="12131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1313"/>
              </a:buClr>
              <a:buSzPts val="3700"/>
              <a:buNone/>
              <a:defRPr>
                <a:solidFill>
                  <a:srgbClr val="12131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1313"/>
              </a:buClr>
              <a:buSzPts val="3700"/>
              <a:buNone/>
              <a:defRPr>
                <a:solidFill>
                  <a:srgbClr val="121313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121313"/>
              </a:buClr>
              <a:buSzPts val="2400"/>
              <a:buChar char="●"/>
              <a:defRPr>
                <a:solidFill>
                  <a:srgbClr val="121313"/>
                </a:solidFill>
              </a:defRPr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900"/>
              <a:buChar char="○"/>
              <a:defRPr>
                <a:solidFill>
                  <a:srgbClr val="121313"/>
                </a:solidFill>
              </a:defRPr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900"/>
              <a:buChar char="■"/>
              <a:defRPr>
                <a:solidFill>
                  <a:srgbClr val="121313"/>
                </a:solidFill>
              </a:defRPr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900"/>
              <a:buChar char="●"/>
              <a:defRPr>
                <a:solidFill>
                  <a:srgbClr val="121313"/>
                </a:solidFill>
              </a:defRPr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900"/>
              <a:buChar char="○"/>
              <a:defRPr>
                <a:solidFill>
                  <a:srgbClr val="121313"/>
                </a:solidFill>
              </a:defRPr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900"/>
              <a:buChar char="■"/>
              <a:defRPr>
                <a:solidFill>
                  <a:srgbClr val="121313"/>
                </a:solidFill>
              </a:defRPr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900"/>
              <a:buChar char="●"/>
              <a:defRPr>
                <a:solidFill>
                  <a:srgbClr val="121313"/>
                </a:solidFill>
              </a:defRPr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900"/>
              <a:buChar char="○"/>
              <a:defRPr>
                <a:solidFill>
                  <a:srgbClr val="121313"/>
                </a:solidFill>
              </a:defRPr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Clr>
                <a:srgbClr val="121313"/>
              </a:buClr>
              <a:buSzPts val="1900"/>
              <a:buChar char="■"/>
              <a:defRPr>
                <a:solidFill>
                  <a:srgbClr val="121313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rgbClr val="121313"/>
                </a:solidFill>
              </a:defRPr>
            </a:lvl1pPr>
            <a:lvl2pPr lvl="1" rtl="0">
              <a:buNone/>
              <a:defRPr>
                <a:solidFill>
                  <a:srgbClr val="121313"/>
                </a:solidFill>
              </a:defRPr>
            </a:lvl2pPr>
            <a:lvl3pPr lvl="2" rtl="0">
              <a:buNone/>
              <a:defRPr>
                <a:solidFill>
                  <a:srgbClr val="121313"/>
                </a:solidFill>
              </a:defRPr>
            </a:lvl3pPr>
            <a:lvl4pPr lvl="3" rtl="0">
              <a:buNone/>
              <a:defRPr>
                <a:solidFill>
                  <a:srgbClr val="121313"/>
                </a:solidFill>
              </a:defRPr>
            </a:lvl4pPr>
            <a:lvl5pPr lvl="4" rtl="0">
              <a:buNone/>
              <a:defRPr>
                <a:solidFill>
                  <a:srgbClr val="121313"/>
                </a:solidFill>
              </a:defRPr>
            </a:lvl5pPr>
            <a:lvl6pPr lvl="5" rtl="0">
              <a:buNone/>
              <a:defRPr>
                <a:solidFill>
                  <a:srgbClr val="121313"/>
                </a:solidFill>
              </a:defRPr>
            </a:lvl6pPr>
            <a:lvl7pPr lvl="6" rtl="0">
              <a:buNone/>
              <a:defRPr>
                <a:solidFill>
                  <a:srgbClr val="121313"/>
                </a:solidFill>
              </a:defRPr>
            </a:lvl7pPr>
            <a:lvl8pPr lvl="7" rtl="0">
              <a:buNone/>
              <a:defRPr>
                <a:solidFill>
                  <a:srgbClr val="121313"/>
                </a:solidFill>
              </a:defRPr>
            </a:lvl8pPr>
            <a:lvl9pPr lvl="8" rtl="0">
              <a:buNone/>
              <a:defRPr>
                <a:solidFill>
                  <a:srgbClr val="121313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37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Slab"/>
              <a:buNone/>
              <a:defRPr sz="37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77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173A"/>
              </a:buClr>
              <a:buSzPts val="3700"/>
              <a:buFont typeface="Roboto Slab"/>
              <a:buNone/>
              <a:defRPr sz="3700" b="0" i="0" u="none" strike="noStrike" cap="none">
                <a:solidFill>
                  <a:srgbClr val="36173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173A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6173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173A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6173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173A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6173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173A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6173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173A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6173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173A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6173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173A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6173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173A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6173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1313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121313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1313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121313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nowbility 2018 - Purpl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Roboto Slab"/>
              <a:buNone/>
              <a:defRPr sz="69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Condensed"/>
              <a:buNone/>
              <a:defRPr sz="37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  <a:defRPr sz="4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Slab"/>
              <a:buNone/>
              <a:defRPr sz="37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15600" y="620150"/>
            <a:ext cx="3744000" cy="1128300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21313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121313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12131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173A"/>
              </a:buClr>
              <a:buSzPts val="6400"/>
              <a:buFont typeface="Roboto Slab"/>
              <a:buNone/>
              <a:defRPr sz="6400" b="0" i="0" u="none" strike="noStrike" cap="none">
                <a:solidFill>
                  <a:srgbClr val="36173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15600" y="5073392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Slab"/>
              <a:buNone/>
              <a:defRPr sz="37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7" r:id="rId5"/>
    <p:sldLayoutId id="2147483660" r:id="rId6"/>
    <p:sldLayoutId id="2147483661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0SHvU2PKs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3.org/WAI/planning-and-manag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/>
        </p:nvSpPr>
        <p:spPr>
          <a:xfrm>
            <a:off x="275700" y="1955125"/>
            <a:ext cx="11640600" cy="23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Is there a Business Case For Digital Accessibility?</a:t>
            </a:r>
            <a:endParaRPr sz="7200" b="1" i="0" u="none" strike="noStrike" cap="none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6C54B-DEBA-4ECE-9BF6-59F325FF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>
                <a:solidFill>
                  <a:srgbClr val="331C39"/>
                </a:solidFill>
              </a:rPr>
              <a:t>Knowbility – Equal Access to technology for people with disabilities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7C09-799D-406D-B376-E3694B8B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 to </a:t>
            </a:r>
            <a:r>
              <a:rPr lang="en-US" dirty="0" err="1"/>
              <a:t>Accessbility</a:t>
            </a:r>
            <a:r>
              <a:rPr lang="en-US" dirty="0"/>
              <a:t> from w3c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E208FC-9413-444A-BDAA-37CA87B4DD93}"/>
              </a:ext>
            </a:extLst>
          </p:cNvPr>
          <p:cNvSpPr/>
          <p:nvPr/>
        </p:nvSpPr>
        <p:spPr>
          <a:xfrm>
            <a:off x="4743706" y="3275112"/>
            <a:ext cx="2704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https://youtu.be/20SHvU2PKsM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6B318399-9C5D-4051-B0EE-BAE52F70C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300" y="2636451"/>
            <a:ext cx="3909399" cy="15850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58DDC1-5FD4-4EBE-9C95-6B12E20CA845}"/>
              </a:ext>
            </a:extLst>
          </p:cNvPr>
          <p:cNvSpPr/>
          <p:nvPr/>
        </p:nvSpPr>
        <p:spPr>
          <a:xfrm>
            <a:off x="2414954" y="4598599"/>
            <a:ext cx="7596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The power of the Web is in its universality. Access by everyone regardless of disability is an essential aspect. </a:t>
            </a:r>
            <a:r>
              <a:rPr lang="en-US" sz="2000" dirty="0"/>
              <a:t>~ Tim Berners-Lee</a:t>
            </a:r>
          </a:p>
        </p:txBody>
      </p:sp>
    </p:spTree>
    <p:extLst>
      <p:ext uri="{BB962C8B-B14F-4D97-AF65-F5344CB8AC3E}">
        <p14:creationId xmlns:p14="http://schemas.microsoft.com/office/powerpoint/2010/main" val="156120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8B24-F33E-48CE-B0B4-CA29EF44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69" y="80257"/>
            <a:ext cx="11360700" cy="763500"/>
          </a:xfrm>
        </p:spPr>
        <p:txBody>
          <a:bodyPr/>
          <a:lstStyle/>
          <a:p>
            <a:r>
              <a:rPr lang="en-US" dirty="0"/>
              <a:t>Steps to accessibility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1DABF-1EC6-4A45-BF1F-9FECC182E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2351046" cy="4555200"/>
          </a:xfrm>
        </p:spPr>
        <p:txBody>
          <a:bodyPr/>
          <a:lstStyle/>
          <a:p>
            <a:pPr marL="10795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7F1EE-945A-45C9-B3B5-204939D919B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60277" y="609600"/>
            <a:ext cx="7216023" cy="548223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Recruit executive sponsor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Develop explicit policy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Set goals (listen to your stakeholders)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Access current status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Establish management structure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Assign responsibilities across roles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Provide training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Integrate support structures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Test, measure, report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Inclusive practice is sustained through iteration</a:t>
            </a:r>
          </a:p>
          <a:p>
            <a:pPr marL="10795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0795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2"/>
              </a:rPr>
              <a:t>Planning and Managing Guide at W3C/WAI</a:t>
            </a:r>
            <a:endParaRPr lang="en-US" sz="2400" dirty="0">
              <a:solidFill>
                <a:schemeClr val="tx1"/>
              </a:solidFill>
            </a:endParaRPr>
          </a:p>
          <a:p>
            <a:pPr marL="10795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https://www.w3.org/WAI/planning-and-managing/</a:t>
            </a:r>
          </a:p>
          <a:p>
            <a:endParaRPr lang="en-US" dirty="0"/>
          </a:p>
        </p:txBody>
      </p:sp>
      <p:pic>
        <p:nvPicPr>
          <p:cNvPr id="5" name="Picture 4" descr="elevator">
            <a:extLst>
              <a:ext uri="{FF2B5EF4-FFF2-40B4-BE49-F238E27FC236}">
                <a16:creationId xmlns:a16="http://schemas.microsoft.com/office/drawing/2014/main" id="{66094005-4E0D-4320-9160-B4B14E7D1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493" y="4147275"/>
            <a:ext cx="1130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scalator">
            <a:extLst>
              <a:ext uri="{FF2B5EF4-FFF2-40B4-BE49-F238E27FC236}">
                <a16:creationId xmlns:a16="http://schemas.microsoft.com/office/drawing/2014/main" id="{49FA59CB-B029-4886-9AEC-96C10900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494" y="2470875"/>
            <a:ext cx="124777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tairs">
            <a:extLst>
              <a:ext uri="{FF2B5EF4-FFF2-40B4-BE49-F238E27FC236}">
                <a16:creationId xmlns:a16="http://schemas.microsoft.com/office/drawing/2014/main" id="{95FC381E-B46E-4FD3-AB7D-DE213E7C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107" y="946876"/>
            <a:ext cx="1423987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5"/>
          <p:cNvSpPr txBox="1"/>
          <p:nvPr/>
        </p:nvSpPr>
        <p:spPr>
          <a:xfrm>
            <a:off x="204716" y="1985605"/>
            <a:ext cx="11851484" cy="23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4800" b="1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Baked in accessibility is cheaper, faster, works better for ALL users.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lang="en-US" sz="4800" b="1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Businesses make better products, services when they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3600" b="1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esign with that understanding  </a:t>
            </a:r>
            <a:endParaRPr sz="3600" b="0" i="0" u="none" strike="noStrike" cap="none" dirty="0">
              <a:solidFill>
                <a:schemeClr val="accent6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7956C-D68B-4347-AEE9-9C2EE5B2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>
                <a:solidFill>
                  <a:srgbClr val="331C39"/>
                </a:solidFill>
              </a:rPr>
              <a:t>Thank</a:t>
            </a:r>
            <a:r>
              <a:rPr lang="en-US" sz="800" baseline="0" dirty="0">
                <a:solidFill>
                  <a:srgbClr val="331C39"/>
                </a:solidFill>
              </a:rPr>
              <a:t> you! @</a:t>
            </a:r>
            <a:r>
              <a:rPr lang="en-US" sz="800" baseline="0" dirty="0" err="1">
                <a:solidFill>
                  <a:srgbClr val="331C39"/>
                </a:solidFill>
              </a:rPr>
              <a:t>knowbility</a:t>
            </a:r>
            <a:r>
              <a:rPr lang="en-US" sz="800" baseline="0" dirty="0">
                <a:solidFill>
                  <a:srgbClr val="331C39"/>
                </a:solidFill>
              </a:rPr>
              <a:t> www.knowbility.org</a:t>
            </a:r>
            <a:endParaRPr lang="en-US" sz="800" dirty="0">
              <a:solidFill>
                <a:srgbClr val="331C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means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667" y="1543133"/>
            <a:ext cx="7881633" cy="4374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People with disabilities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800" dirty="0">
                <a:ea typeface="Batang" pitchFamily="18" charset="-127"/>
              </a:rPr>
              <a:t>  …can acquire the same information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800" dirty="0">
                <a:ea typeface="Batang" pitchFamily="18" charset="-127"/>
              </a:rPr>
              <a:t>    …perform the same functions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800" dirty="0">
                <a:ea typeface="Batang" pitchFamily="18" charset="-127"/>
              </a:rPr>
              <a:t>      …be active producers of content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800" dirty="0">
                <a:ea typeface="Batang" pitchFamily="18" charset="-127"/>
              </a:rPr>
              <a:t>        …have interactive online experiences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800" dirty="0">
                <a:ea typeface="Batang" pitchFamily="18" charset="-127"/>
              </a:rPr>
              <a:t> equivalent to any other user </a:t>
            </a:r>
            <a:endParaRPr lang="en-US" dirty="0"/>
          </a:p>
        </p:txBody>
      </p:sp>
      <p:pic>
        <p:nvPicPr>
          <p:cNvPr id="4" name="Picture 3" descr="An open hand covers a screen with symbols for functions like vison, hearing, microphone, and text enlargement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" y="2645366"/>
            <a:ext cx="2127102" cy="30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25" y="0"/>
            <a:ext cx="11360700" cy="7635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Many approaches to accessibility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lvl="1" indent="0">
              <a:spcBef>
                <a:spcPts val="3000"/>
              </a:spcBef>
              <a:buNone/>
            </a:pPr>
            <a:r>
              <a:rPr lang="en-US" sz="2800" dirty="0">
                <a:solidFill>
                  <a:srgbClr val="002060"/>
                </a:solidFill>
              </a:rPr>
              <a:t>                    Legal			            </a:t>
            </a:r>
          </a:p>
          <a:p>
            <a:pPr marL="400050" lvl="1" indent="0">
              <a:spcBef>
                <a:spcPts val="3000"/>
              </a:spcBef>
              <a:buNone/>
            </a:pPr>
            <a:r>
              <a:rPr lang="en-US" sz="2800" dirty="0">
                <a:solidFill>
                  <a:srgbClr val="002060"/>
                </a:solidFill>
              </a:rPr>
              <a:t>                                                                      Technical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2060"/>
                </a:solidFill>
              </a:rPr>
              <a:t>Market </a:t>
            </a:r>
          </a:p>
          <a:p>
            <a:pPr marL="857250" lvl="2" indent="0">
              <a:spcBef>
                <a:spcPts val="3000"/>
              </a:spcBef>
              <a:buNone/>
            </a:pPr>
            <a:r>
              <a:rPr lang="en-US" sz="2800" dirty="0">
                <a:solidFill>
                  <a:srgbClr val="002060"/>
                </a:solidFill>
              </a:rPr>
              <a:t>                                                                         Humanitarian                           Innovation</a:t>
            </a:r>
          </a:p>
        </p:txBody>
      </p:sp>
      <p:pic>
        <p:nvPicPr>
          <p:cNvPr id="4" name="Picture 2" descr="Man on a soap 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26" y="763500"/>
            <a:ext cx="33337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6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52D3-A4C9-44D5-95D2-276739BB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0" y="2667"/>
            <a:ext cx="11360700" cy="763500"/>
          </a:xfrm>
        </p:spPr>
        <p:txBody>
          <a:bodyPr/>
          <a:lstStyle/>
          <a:p>
            <a:r>
              <a:rPr lang="en-US" dirty="0"/>
              <a:t>Studies show that digital accessibility….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27370-15E0-4303-A52C-F37A093C2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690" y="1536633"/>
            <a:ext cx="4678010" cy="4555200"/>
          </a:xfrm>
        </p:spPr>
        <p:txBody>
          <a:bodyPr/>
          <a:lstStyle/>
          <a:p>
            <a:r>
              <a:rPr lang="en-US" dirty="0"/>
              <a:t>Drives Innovation,</a:t>
            </a:r>
          </a:p>
          <a:p>
            <a:r>
              <a:rPr lang="en-US" dirty="0"/>
              <a:t>Increases Market Share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673C2-41E4-472D-B79B-2FFE7C7EA2F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800" dirty="0"/>
              <a:t>Enhances Brand Awareness</a:t>
            </a:r>
          </a:p>
          <a:p>
            <a:r>
              <a:rPr lang="en-US" dirty="0"/>
              <a:t>Reduces legal risk</a:t>
            </a:r>
          </a:p>
        </p:txBody>
      </p:sp>
      <p:sp>
        <p:nvSpPr>
          <p:cNvPr id="5" name="Google Shape;194;p35">
            <a:extLst>
              <a:ext uri="{FF2B5EF4-FFF2-40B4-BE49-F238E27FC236}">
                <a16:creationId xmlns:a16="http://schemas.microsoft.com/office/drawing/2014/main" id="{CAADAB46-0953-4252-9220-542FECF8EC48}"/>
              </a:ext>
            </a:extLst>
          </p:cNvPr>
          <p:cNvSpPr txBox="1"/>
          <p:nvPr/>
        </p:nvSpPr>
        <p:spPr>
          <a:xfrm>
            <a:off x="1070690" y="3534260"/>
            <a:ext cx="3836511" cy="2433320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Enhances brand</a:t>
            </a:r>
            <a:br>
              <a:rPr lang="en-US" sz="30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sz="3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Google Shape;195;p35">
            <a:extLst>
              <a:ext uri="{FF2B5EF4-FFF2-40B4-BE49-F238E27FC236}">
                <a16:creationId xmlns:a16="http://schemas.microsoft.com/office/drawing/2014/main" id="{C224A061-F838-4E6E-A80E-96AED3A3C775}"/>
              </a:ext>
            </a:extLst>
          </p:cNvPr>
          <p:cNvSpPr txBox="1"/>
          <p:nvPr/>
        </p:nvSpPr>
        <p:spPr>
          <a:xfrm>
            <a:off x="6096000" y="939393"/>
            <a:ext cx="3836512" cy="2452313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Increases Market Share</a:t>
            </a:r>
            <a:endParaRPr sz="3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196;p35">
            <a:extLst>
              <a:ext uri="{FF2B5EF4-FFF2-40B4-BE49-F238E27FC236}">
                <a16:creationId xmlns:a16="http://schemas.microsoft.com/office/drawing/2014/main" id="{57781F54-2E76-43A1-A93B-9954575E722F}"/>
              </a:ext>
            </a:extLst>
          </p:cNvPr>
          <p:cNvSpPr txBox="1"/>
          <p:nvPr/>
        </p:nvSpPr>
        <p:spPr>
          <a:xfrm>
            <a:off x="1070690" y="976687"/>
            <a:ext cx="3836511" cy="2433320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Drives Innovation</a:t>
            </a:r>
            <a:endParaRPr sz="3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" name="Google Shape;202;p35">
            <a:extLst>
              <a:ext uri="{FF2B5EF4-FFF2-40B4-BE49-F238E27FC236}">
                <a16:creationId xmlns:a16="http://schemas.microsoft.com/office/drawing/2014/main" id="{E63F21AD-BD51-431F-8DF7-E1B768DA4F56}"/>
              </a:ext>
            </a:extLst>
          </p:cNvPr>
          <p:cNvSpPr txBox="1"/>
          <p:nvPr/>
        </p:nvSpPr>
        <p:spPr>
          <a:xfrm>
            <a:off x="6095900" y="3534260"/>
            <a:ext cx="3836612" cy="2452314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Reduces Legal Risk</a:t>
            </a:r>
            <a:endParaRPr sz="3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BB93AE-0BC1-421A-A7FD-EB3E6A029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34" y="1568969"/>
            <a:ext cx="1760746" cy="17607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F4A3BE-3685-4611-8593-79299B309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73" y="4056119"/>
            <a:ext cx="2030352" cy="1825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B25C15-F066-4FC9-AFFB-F0C0D8F8B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168" y="1495993"/>
            <a:ext cx="1963177" cy="17979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26CD81-4832-4F6D-BFD0-9F6E53106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168" y="4162171"/>
            <a:ext cx="1983624" cy="17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27370-15E0-4303-A52C-F37A093C2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690" y="1536633"/>
            <a:ext cx="4678010" cy="4555200"/>
          </a:xfrm>
        </p:spPr>
        <p:txBody>
          <a:bodyPr/>
          <a:lstStyle/>
          <a:p>
            <a:r>
              <a:rPr lang="en-US" dirty="0"/>
              <a:t>Drives Innovation,</a:t>
            </a:r>
          </a:p>
          <a:p>
            <a:r>
              <a:rPr lang="en-US" dirty="0"/>
              <a:t>Increases Market Share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673C2-41E4-472D-B79B-2FFE7C7EA2F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72862" y="257908"/>
            <a:ext cx="9029341" cy="5429699"/>
          </a:xfrm>
        </p:spPr>
        <p:txBody>
          <a:bodyPr/>
          <a:lstStyle/>
          <a:p>
            <a:pPr lvl="6"/>
            <a:r>
              <a:rPr lang="en-US" sz="2500" dirty="0"/>
              <a:t>Telephone</a:t>
            </a:r>
          </a:p>
          <a:p>
            <a:pPr lvl="6"/>
            <a:r>
              <a:rPr lang="en-US" sz="2500" dirty="0"/>
              <a:t>Email</a:t>
            </a:r>
          </a:p>
          <a:p>
            <a:pPr lvl="6"/>
            <a:r>
              <a:rPr lang="en-US" sz="2500" dirty="0"/>
              <a:t>Wheelchair ramps</a:t>
            </a:r>
          </a:p>
          <a:p>
            <a:pPr lvl="6"/>
            <a:r>
              <a:rPr lang="en-US" sz="2500" dirty="0"/>
              <a:t>Automatic doors</a:t>
            </a:r>
          </a:p>
          <a:p>
            <a:pPr lvl="6">
              <a:spcAft>
                <a:spcPts val="600"/>
              </a:spcAft>
            </a:pPr>
            <a:r>
              <a:rPr lang="en-US" sz="2500" dirty="0"/>
              <a:t>Speech to text</a:t>
            </a:r>
          </a:p>
          <a:p>
            <a:pPr marL="107950" indent="0">
              <a:spcBef>
                <a:spcPts val="1200"/>
              </a:spcBef>
              <a:buNone/>
            </a:pPr>
            <a:r>
              <a:rPr lang="en-US" sz="2800" i="1" dirty="0"/>
              <a:t>The accessibility problems of today are the mainstream breakthroughs of tomorrow.</a:t>
            </a:r>
          </a:p>
          <a:p>
            <a:pPr marL="107950" indent="0">
              <a:buNone/>
            </a:pPr>
            <a:r>
              <a:rPr lang="en-US" sz="2800" dirty="0"/>
              <a:t>~ </a:t>
            </a:r>
            <a:r>
              <a:rPr lang="en-US" sz="2000" dirty="0"/>
              <a:t>Eve Andersson, Director, Accessibility Engineering, Google</a:t>
            </a:r>
          </a:p>
          <a:p>
            <a:pPr marL="107950" indent="0">
              <a:buNone/>
            </a:pPr>
            <a:endParaRPr lang="en-US" sz="2800" dirty="0"/>
          </a:p>
          <a:p>
            <a:pPr marL="107950" indent="0">
              <a:buNone/>
            </a:pPr>
            <a:endParaRPr lang="en-US" sz="2800" dirty="0"/>
          </a:p>
          <a:p>
            <a:pPr marL="107950" indent="0">
              <a:buNone/>
            </a:pPr>
            <a:endParaRPr lang="en-US" sz="2800" dirty="0"/>
          </a:p>
          <a:p>
            <a:pPr marL="107950" indent="0">
              <a:buNone/>
            </a:pPr>
            <a:endParaRPr lang="en-US" sz="2800" dirty="0"/>
          </a:p>
          <a:p>
            <a:pPr marL="2851150" lvl="6" indent="0">
              <a:buNone/>
            </a:pPr>
            <a:endParaRPr lang="en-US" sz="2500" dirty="0"/>
          </a:p>
          <a:p>
            <a:endParaRPr lang="en-US" dirty="0"/>
          </a:p>
        </p:txBody>
      </p:sp>
      <p:sp>
        <p:nvSpPr>
          <p:cNvPr id="7" name="Google Shape;196;p35">
            <a:extLst>
              <a:ext uri="{FF2B5EF4-FFF2-40B4-BE49-F238E27FC236}">
                <a16:creationId xmlns:a16="http://schemas.microsoft.com/office/drawing/2014/main" id="{57781F54-2E76-43A1-A93B-9954575E722F}"/>
              </a:ext>
            </a:extLst>
          </p:cNvPr>
          <p:cNvSpPr txBox="1"/>
          <p:nvPr/>
        </p:nvSpPr>
        <p:spPr>
          <a:xfrm>
            <a:off x="1070690" y="679157"/>
            <a:ext cx="3836511" cy="2433320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Drive Innovation</a:t>
            </a:r>
            <a:endParaRPr sz="3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258F95-C7E1-4C98-8D19-4D07F2A4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41" y="1536150"/>
            <a:ext cx="1670608" cy="167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0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27370-15E0-4303-A52C-F37A093C2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690" y="621323"/>
            <a:ext cx="4678010" cy="5470510"/>
          </a:xfrm>
        </p:spPr>
        <p:txBody>
          <a:bodyPr/>
          <a:lstStyle/>
          <a:p>
            <a:pPr marL="10795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673C2-41E4-472D-B79B-2FFE7C7EA2F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72862" y="621323"/>
            <a:ext cx="9029341" cy="5066284"/>
          </a:xfrm>
        </p:spPr>
        <p:txBody>
          <a:bodyPr/>
          <a:lstStyle/>
          <a:p>
            <a:pPr lvl="6"/>
            <a:r>
              <a:rPr lang="en-US" sz="2500" dirty="0"/>
              <a:t>Closely aligned to diversity and inclusion initiatives</a:t>
            </a:r>
          </a:p>
          <a:p>
            <a:pPr lvl="6"/>
            <a:r>
              <a:rPr lang="en-US" sz="2500" dirty="0"/>
              <a:t>Employing people with disabilities requires accessible digital tools</a:t>
            </a:r>
          </a:p>
          <a:p>
            <a:pPr lvl="6"/>
            <a:r>
              <a:rPr lang="en-US" sz="2500" dirty="0"/>
              <a:t>Accessibility commitment demonstrates Corporate Social Responsibility </a:t>
            </a:r>
          </a:p>
          <a:p>
            <a:pPr marL="107950" indent="0">
              <a:spcBef>
                <a:spcPts val="1200"/>
              </a:spcBef>
              <a:buNone/>
            </a:pPr>
            <a:r>
              <a:rPr lang="en-US" sz="2800" i="1" dirty="0"/>
              <a:t>Accessibility is a core value at Apple and something we view as a basic human right.</a:t>
            </a:r>
          </a:p>
          <a:p>
            <a:pPr marL="107950" indent="0">
              <a:buNone/>
            </a:pPr>
            <a:r>
              <a:rPr lang="en-US" sz="2000" dirty="0"/>
              <a:t>~ Sarah </a:t>
            </a:r>
            <a:r>
              <a:rPr lang="en-US" sz="2000" dirty="0" err="1"/>
              <a:t>Herrlinger</a:t>
            </a:r>
            <a:r>
              <a:rPr lang="en-US" sz="2000" dirty="0"/>
              <a:t>, Director of Global Accessibility, Apple</a:t>
            </a:r>
          </a:p>
          <a:p>
            <a:pPr lvl="8">
              <a:spcBef>
                <a:spcPts val="1200"/>
              </a:spcBef>
              <a:spcAft>
                <a:spcPts val="1200"/>
              </a:spcAft>
            </a:pPr>
            <a:endParaRPr lang="en-US" sz="2500" dirty="0"/>
          </a:p>
          <a:p>
            <a:pPr lvl="8"/>
            <a:endParaRPr lang="en-US" sz="2500" dirty="0"/>
          </a:p>
          <a:p>
            <a:pPr marL="107950" indent="0">
              <a:buNone/>
            </a:pPr>
            <a:endParaRPr lang="en-US" sz="2800" dirty="0"/>
          </a:p>
          <a:p>
            <a:pPr marL="2851150" lvl="6" indent="0">
              <a:buNone/>
            </a:pPr>
            <a:endParaRPr lang="en-US" sz="2500" dirty="0"/>
          </a:p>
          <a:p>
            <a:endParaRPr lang="en-US" dirty="0"/>
          </a:p>
        </p:txBody>
      </p:sp>
      <p:sp>
        <p:nvSpPr>
          <p:cNvPr id="8" name="Google Shape;194;p35">
            <a:extLst>
              <a:ext uri="{FF2B5EF4-FFF2-40B4-BE49-F238E27FC236}">
                <a16:creationId xmlns:a16="http://schemas.microsoft.com/office/drawing/2014/main" id="{D8984A8C-8C3D-4000-81D1-71E87E3C2D13}"/>
              </a:ext>
            </a:extLst>
          </p:cNvPr>
          <p:cNvSpPr txBox="1"/>
          <p:nvPr/>
        </p:nvSpPr>
        <p:spPr>
          <a:xfrm>
            <a:off x="1070690" y="621322"/>
            <a:ext cx="3985481" cy="2555631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Enhance your brand</a:t>
            </a:r>
            <a:br>
              <a:rPr lang="en-US" sz="30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sz="3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EFBDA-9C85-4773-8AD2-BED8B852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85" y="1203980"/>
            <a:ext cx="1885459" cy="16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6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27370-15E0-4303-A52C-F37A093C2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690" y="1536633"/>
            <a:ext cx="4678010" cy="4555200"/>
          </a:xfrm>
        </p:spPr>
        <p:txBody>
          <a:bodyPr/>
          <a:lstStyle/>
          <a:p>
            <a:r>
              <a:rPr lang="en-US" dirty="0"/>
              <a:t>Increases Market Share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673C2-41E4-472D-B79B-2FFE7C7EA2F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72862" y="257908"/>
            <a:ext cx="9029341" cy="5429699"/>
          </a:xfrm>
        </p:spPr>
        <p:txBody>
          <a:bodyPr/>
          <a:lstStyle/>
          <a:p>
            <a:pPr lvl="6"/>
            <a:r>
              <a:rPr lang="en-US" sz="2500" dirty="0"/>
              <a:t>1 billion potential customers                              (and their families!) </a:t>
            </a:r>
          </a:p>
          <a:p>
            <a:pPr lvl="6"/>
            <a:r>
              <a:rPr lang="en-US" sz="2500" dirty="0"/>
              <a:t>Loyal to accessible services</a:t>
            </a:r>
          </a:p>
          <a:p>
            <a:pPr lvl="6"/>
            <a:r>
              <a:rPr lang="en-US" sz="2500" dirty="0"/>
              <a:t>Results in more usable products</a:t>
            </a:r>
          </a:p>
          <a:p>
            <a:pPr marL="107950" indent="0">
              <a:buNone/>
            </a:pPr>
            <a:endParaRPr lang="en-US" sz="2800" dirty="0"/>
          </a:p>
          <a:p>
            <a:pPr marL="107950" indent="0">
              <a:buNone/>
            </a:pPr>
            <a:endParaRPr lang="en-US" sz="2800" dirty="0"/>
          </a:p>
          <a:p>
            <a:pPr marL="107950" indent="0">
              <a:buNone/>
            </a:pPr>
            <a:r>
              <a:rPr lang="en-US" sz="2800" i="1" dirty="0"/>
              <a:t>Designing inclusive software results in improved usability, customer satisfaction, and retention.</a:t>
            </a:r>
          </a:p>
          <a:p>
            <a:pPr marL="107950" indent="0">
              <a:buNone/>
            </a:pPr>
            <a:r>
              <a:rPr lang="en-US" sz="2800" dirty="0"/>
              <a:t>~ </a:t>
            </a:r>
            <a:r>
              <a:rPr lang="en-US" sz="2000" dirty="0"/>
              <a:t>Microsoft’s app developer guide</a:t>
            </a:r>
          </a:p>
          <a:p>
            <a:pPr marL="107950" indent="0">
              <a:buNone/>
            </a:pPr>
            <a:endParaRPr lang="en-US" sz="2800" dirty="0"/>
          </a:p>
          <a:p>
            <a:pPr marL="2851150" lvl="6" indent="0">
              <a:buNone/>
            </a:pPr>
            <a:endParaRPr lang="en-US" sz="2500" dirty="0"/>
          </a:p>
          <a:p>
            <a:endParaRPr lang="en-US" dirty="0"/>
          </a:p>
        </p:txBody>
      </p:sp>
      <p:sp>
        <p:nvSpPr>
          <p:cNvPr id="8" name="Google Shape;195;p35">
            <a:extLst>
              <a:ext uri="{FF2B5EF4-FFF2-40B4-BE49-F238E27FC236}">
                <a16:creationId xmlns:a16="http://schemas.microsoft.com/office/drawing/2014/main" id="{AB93DC72-F505-46DE-8E0E-A1598B44AC08}"/>
              </a:ext>
            </a:extLst>
          </p:cNvPr>
          <p:cNvSpPr txBox="1"/>
          <p:nvPr/>
        </p:nvSpPr>
        <p:spPr>
          <a:xfrm>
            <a:off x="1070690" y="631132"/>
            <a:ext cx="3836512" cy="2452313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Increase Market Share</a:t>
            </a:r>
            <a:endParaRPr sz="3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003A2A-C959-4241-86F6-2404E75C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61" y="1193619"/>
            <a:ext cx="1852013" cy="16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27370-15E0-4303-A52C-F37A093C2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690" y="1536633"/>
            <a:ext cx="4678010" cy="4555200"/>
          </a:xfrm>
        </p:spPr>
        <p:txBody>
          <a:bodyPr/>
          <a:lstStyle/>
          <a:p>
            <a:r>
              <a:rPr lang="en-US" dirty="0"/>
              <a:t>Drives Innovation,</a:t>
            </a:r>
          </a:p>
          <a:p>
            <a:r>
              <a:rPr lang="en-US" dirty="0"/>
              <a:t>Increases Market Share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673C2-41E4-472D-B79B-2FFE7C7EA2F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72862" y="257908"/>
            <a:ext cx="9029341" cy="5429699"/>
          </a:xfrm>
        </p:spPr>
        <p:txBody>
          <a:bodyPr/>
          <a:lstStyle/>
          <a:p>
            <a:pPr lvl="6"/>
            <a:r>
              <a:rPr lang="en-US" sz="2500" dirty="0"/>
              <a:t>UN Convention on Rights of PWD</a:t>
            </a:r>
          </a:p>
          <a:p>
            <a:pPr lvl="6"/>
            <a:r>
              <a:rPr lang="en-US" sz="2500" dirty="0"/>
              <a:t>European Union Directive</a:t>
            </a:r>
          </a:p>
          <a:p>
            <a:pPr lvl="6"/>
            <a:r>
              <a:rPr lang="en-US" sz="2500" dirty="0"/>
              <a:t>US Section 508</a:t>
            </a:r>
          </a:p>
          <a:p>
            <a:pPr lvl="6"/>
            <a:r>
              <a:rPr lang="en-US" sz="2500" dirty="0"/>
              <a:t>Courts increasingly citing ADA</a:t>
            </a:r>
          </a:p>
          <a:p>
            <a:pPr lvl="6"/>
            <a:r>
              <a:rPr lang="en-US" sz="2500" dirty="0"/>
              <a:t>Lawsuits increasing</a:t>
            </a:r>
          </a:p>
          <a:p>
            <a:pPr marL="107950" indent="0">
              <a:buNone/>
            </a:pPr>
            <a:endParaRPr lang="en-US" sz="2800" dirty="0"/>
          </a:p>
          <a:p>
            <a:pPr marL="107950" indent="0">
              <a:buNone/>
            </a:pPr>
            <a:r>
              <a:rPr lang="en-US" sz="2800" dirty="0"/>
              <a:t>Inclusive design is simply good design</a:t>
            </a:r>
          </a:p>
          <a:p>
            <a:pPr marL="107950" indent="0">
              <a:buNone/>
            </a:pPr>
            <a:endParaRPr lang="en-US" sz="2800" dirty="0"/>
          </a:p>
          <a:p>
            <a:pPr marL="107950" indent="0">
              <a:buNone/>
            </a:pPr>
            <a:endParaRPr lang="en-US" sz="2800" dirty="0"/>
          </a:p>
          <a:p>
            <a:pPr marL="2851150" lvl="6" indent="0">
              <a:buNone/>
            </a:pPr>
            <a:endParaRPr lang="en-US" sz="2500" dirty="0"/>
          </a:p>
          <a:p>
            <a:endParaRPr lang="en-US" dirty="0"/>
          </a:p>
        </p:txBody>
      </p:sp>
      <p:sp>
        <p:nvSpPr>
          <p:cNvPr id="7" name="Google Shape;196;p35">
            <a:extLst>
              <a:ext uri="{FF2B5EF4-FFF2-40B4-BE49-F238E27FC236}">
                <a16:creationId xmlns:a16="http://schemas.microsoft.com/office/drawing/2014/main" id="{57781F54-2E76-43A1-A93B-9954575E722F}"/>
              </a:ext>
            </a:extLst>
          </p:cNvPr>
          <p:cNvSpPr txBox="1"/>
          <p:nvPr/>
        </p:nvSpPr>
        <p:spPr>
          <a:xfrm>
            <a:off x="1070690" y="766167"/>
            <a:ext cx="3836511" cy="2433320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Reduce Legal Risk</a:t>
            </a:r>
            <a:endParaRPr sz="3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2FBC3-051C-471E-8E81-CD61FE40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76" y="1417718"/>
            <a:ext cx="1781621" cy="15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8641-6F7D-4AAB-8878-8A1EB043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085F4-1978-4BAA-AB5E-07101B39A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/>
              <a:t>Free resources from W3C (www.w3.org/wai)  include:</a:t>
            </a:r>
          </a:p>
          <a:p>
            <a:r>
              <a:rPr lang="en-US" dirty="0"/>
              <a:t>Accessibility Principles</a:t>
            </a:r>
          </a:p>
          <a:p>
            <a:r>
              <a:rPr lang="en-US" dirty="0"/>
              <a:t>How people with disabilities use the web</a:t>
            </a:r>
          </a:p>
          <a:p>
            <a:r>
              <a:rPr lang="en-US" dirty="0"/>
              <a:t>Technical Tutorials</a:t>
            </a:r>
          </a:p>
          <a:p>
            <a:r>
              <a:rPr lang="en-US" dirty="0"/>
              <a:t>Accessibility statement generator</a:t>
            </a:r>
          </a:p>
          <a:p>
            <a:r>
              <a:rPr lang="en-US" dirty="0"/>
              <a:t>…much more</a:t>
            </a:r>
          </a:p>
          <a:p>
            <a:endParaRPr lang="en-US" dirty="0"/>
          </a:p>
          <a:p>
            <a:pPr marL="76200" indent="0" algn="ctr">
              <a:buNone/>
            </a:pPr>
            <a:r>
              <a:rPr lang="en-US" dirty="0"/>
              <a:t>AccessU Digital Accessibility Training Conference May 13 and May 18-20</a:t>
            </a:r>
          </a:p>
          <a:p>
            <a:pPr marL="76200" indent="0" algn="ctr">
              <a:buNone/>
            </a:pPr>
            <a:r>
              <a:rPr lang="en-US" dirty="0"/>
              <a:t>https://knowbility.org/programs/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19305"/>
      </p:ext>
    </p:extLst>
  </p:cSld>
  <p:clrMapOvr>
    <a:masterClrMapping/>
  </p:clrMapOvr>
</p:sld>
</file>

<file path=ppt/theme/theme1.xml><?xml version="1.0" encoding="utf-8"?>
<a:theme xmlns:a="http://schemas.openxmlformats.org/drawingml/2006/main" name="Knowbility 2018 - Purpl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459</Words>
  <Application>Microsoft Office PowerPoint</Application>
  <PresentationFormat>Widescreen</PresentationFormat>
  <Paragraphs>104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Batang</vt:lpstr>
      <vt:lpstr>Roboto Slab</vt:lpstr>
      <vt:lpstr>Roboto Condensed</vt:lpstr>
      <vt:lpstr>Calibri</vt:lpstr>
      <vt:lpstr>Arial</vt:lpstr>
      <vt:lpstr>Knowbility 2018 - Purple</vt:lpstr>
      <vt:lpstr>Knowbility – Equal Access to technology for people with disabilities</vt:lpstr>
      <vt:lpstr>Accessibility means</vt:lpstr>
      <vt:lpstr>Many approaches to accessibility</vt:lpstr>
      <vt:lpstr>Studies show that digital accessibility…. </vt:lpstr>
      <vt:lpstr>PowerPoint Presentation</vt:lpstr>
      <vt:lpstr>PowerPoint Presentation</vt:lpstr>
      <vt:lpstr>PowerPoint Presentation</vt:lpstr>
      <vt:lpstr>PowerPoint Presentation</vt:lpstr>
      <vt:lpstr>Getting Started</vt:lpstr>
      <vt:lpstr>Video Introduction to Accessbility from w3c</vt:lpstr>
      <vt:lpstr>Steps to accessibility</vt:lpstr>
      <vt:lpstr>Thank you! @knowbility www.knowbility.org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Sharron</dc:creator>
  <cp:lastModifiedBy>Sharron Rush</cp:lastModifiedBy>
  <cp:revision>53</cp:revision>
  <dcterms:modified xsi:type="dcterms:W3CDTF">2023-10-04T15:31:45Z</dcterms:modified>
</cp:coreProperties>
</file>